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097280"/>
            <a:ext cx="10362895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 sz="1400" b="1">
                <a:solidFill>
                  <a:srgbClr val="C59B27"/>
                </a:solidFill>
                <a:latin typeface="Arial"/>
              </a:defRPr>
            </a:pPr>
            <a:r>
              <a:t>TRABALHOS RELACIONADOS</a:t>
            </a:r>
          </a:p>
          <a:p>
            <a:pPr algn="l">
              <a:spcAft>
                <a:spcPts val="800"/>
              </a:spcAft>
              <a:defRPr sz="3200" b="1">
                <a:solidFill>
                  <a:srgbClr val="FFFFFF"/>
                </a:solidFill>
                <a:latin typeface="Georgia"/>
              </a:defRPr>
            </a:pPr>
            <a:r>
              <a:t>Reconhecimento de Grafos 4 Pfaffianos e 6 Pfaffianos</a:t>
            </a:r>
          </a:p>
          <a:p>
            <a:pPr algn="l">
              <a:spcAft>
                <a:spcPts val="4000"/>
              </a:spcAft>
              <a:defRPr sz="1800">
                <a:solidFill>
                  <a:srgbClr val="C59B27"/>
                </a:solidFill>
                <a:latin typeface="Arial"/>
              </a:defRPr>
            </a:pPr>
            <a:r>
              <a:t>Algoritmos Otimizados e Estruturas de Matrizes Assinatura</a:t>
            </a:r>
          </a:p>
          <a:p>
            <a:pPr algn="l">
              <a:defRPr sz="1300">
                <a:solidFill>
                  <a:srgbClr val="FFFFFF"/>
                </a:solidFill>
                <a:latin typeface="Arial"/>
              </a:defRPr>
            </a:pPr>
            <a:r>
              <a:t>Discente: Hugo Danilo Santos Alkimim</a:t>
            </a:r>
            <a:br/>
            <a:r>
              <a:t>Orientador: Prof. Dr. Alberto Alexandre Assis Miranda</a:t>
            </a:r>
            <a:br/>
            <a:r>
              <a:t>Instituto Federal do Norte de Minas Gerais (IFNMG) | Campus Montes Claros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5852160"/>
            <a:ext cx="10362895" cy="5080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000" b="1">
                <a:solidFill>
                  <a:srgbClr val="C59B27"/>
                </a:solidFill>
                <a:latin typeface="Arial"/>
              </a:defRPr>
            </a:pPr>
            <a:r>
              <a:t>TRABALHOS RELACIONADOS</a:t>
            </a:r>
          </a:p>
          <a:p>
            <a:pPr algn="l">
              <a:defRPr sz="2200" b="1">
                <a:solidFill>
                  <a:srgbClr val="0A2540"/>
                </a:solidFill>
                <a:latin typeface="Georgia"/>
              </a:defRPr>
            </a:pPr>
            <a:r>
              <a:t>Evolução Histórica da Teoria dos Grafos Pfaffianos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0" y="6400800"/>
            <a:ext cx="944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A5568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377440"/>
            <a:ext cx="10362895" cy="5080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1645920"/>
            <a:ext cx="1600200" cy="411480"/>
          </a:xfrm>
          <a:prstGeom prst="roundRect">
            <a:avLst/>
          </a:prstGeom>
          <a:solidFill>
            <a:srgbClr val="0A2540"/>
          </a:solidFill>
          <a:ln w="1905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t>1852 / 1963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560320"/>
            <a:ext cx="19659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l">
              <a:spcAft>
                <a:spcPts val="800"/>
              </a:spcAft>
              <a:defRPr sz="1300" b="1">
                <a:solidFill>
                  <a:srgbClr val="0A2540"/>
                </a:solidFill>
                <a:latin typeface="Georgia"/>
              </a:defRPr>
            </a:pPr>
            <a:r>
              <a:t>Kasteleyn &amp; FKT</a:t>
            </a:r>
          </a:p>
          <a:p>
            <a:pPr algn="l">
              <a:defRPr sz="1100">
                <a:solidFill>
                  <a:srgbClr val="1A2530"/>
                </a:solidFill>
                <a:latin typeface="Arial"/>
              </a:defRPr>
            </a:pPr>
            <a:r>
              <a:t>Introdução das matrizes Pfaffianas e algoritmo FKT para grafos planares em tempo polinomial.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08376" y="1645920"/>
            <a:ext cx="1600200" cy="411480"/>
          </a:xfrm>
          <a:prstGeom prst="roundRect">
            <a:avLst/>
          </a:prstGeom>
          <a:solidFill>
            <a:srgbClr val="0A2540"/>
          </a:solidFill>
          <a:ln w="1905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t>1975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5496" y="2560320"/>
            <a:ext cx="19659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l">
              <a:spcAft>
                <a:spcPts val="800"/>
              </a:spcAft>
              <a:defRPr sz="1300" b="1">
                <a:solidFill>
                  <a:srgbClr val="0A2540"/>
                </a:solidFill>
                <a:latin typeface="Georgia"/>
              </a:defRPr>
            </a:pPr>
            <a:r>
              <a:t>Teorema de Little</a:t>
            </a:r>
          </a:p>
          <a:p>
            <a:pPr algn="l">
              <a:defRPr sz="1100">
                <a:solidFill>
                  <a:srgbClr val="1A2530"/>
                </a:solidFill>
                <a:latin typeface="Arial"/>
              </a:defRPr>
            </a:pPr>
            <a:r>
              <a:t>Caracterização de grafos bipartidos Pfaffianos via exclusão do subgrafo K3,3 orientado.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02352" y="1645920"/>
            <a:ext cx="1600200" cy="411480"/>
          </a:xfrm>
          <a:prstGeom prst="roundRect">
            <a:avLst/>
          </a:prstGeom>
          <a:solidFill>
            <a:srgbClr val="0A2540"/>
          </a:solidFill>
          <a:ln w="1905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t>2001 / 2010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19472" y="2560320"/>
            <a:ext cx="19659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l">
              <a:spcAft>
                <a:spcPts val="800"/>
              </a:spcAft>
              <a:defRPr sz="1300" b="1">
                <a:solidFill>
                  <a:srgbClr val="0A2540"/>
                </a:solidFill>
                <a:latin typeface="Georgia"/>
              </a:defRPr>
            </a:pPr>
            <a:r>
              <a:t>Fischer, Little &amp; Miranda</a:t>
            </a:r>
          </a:p>
          <a:p>
            <a:pPr algn="l">
              <a:defRPr sz="1100">
                <a:solidFill>
                  <a:srgbClr val="1A2530"/>
                </a:solidFill>
                <a:latin typeface="Arial"/>
              </a:defRPr>
            </a:pPr>
            <a:r>
              <a:t>Caracterizações estruturais para grafos quase bipartidos e meio bipartidos.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96328" y="1645920"/>
            <a:ext cx="1600200" cy="411480"/>
          </a:xfrm>
          <a:prstGeom prst="roundRect">
            <a:avLst/>
          </a:prstGeom>
          <a:solidFill>
            <a:srgbClr val="0A2540"/>
          </a:solidFill>
          <a:ln w="1905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t>2008 / 2021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13448" y="2560320"/>
            <a:ext cx="19659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l">
              <a:spcAft>
                <a:spcPts val="800"/>
              </a:spcAft>
              <a:defRPr sz="1300" b="1">
                <a:solidFill>
                  <a:srgbClr val="0A2540"/>
                </a:solidFill>
                <a:latin typeface="Georgia"/>
              </a:defRPr>
            </a:pPr>
            <a:r>
              <a:t>Norine &amp; Moço et al.</a:t>
            </a:r>
          </a:p>
          <a:p>
            <a:pPr algn="l">
              <a:defRPr sz="1100">
                <a:solidFill>
                  <a:srgbClr val="1A2530"/>
                </a:solidFill>
                <a:latin typeface="Arial"/>
              </a:defRPr>
            </a:pPr>
            <a:r>
              <a:t>Imersões no Toro e formalização algébrica das Matrizes Assinatura em k Pfaffianos.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290304" y="1645920"/>
            <a:ext cx="1600200" cy="411480"/>
          </a:xfrm>
          <a:prstGeom prst="roundRect">
            <a:avLst/>
          </a:prstGeom>
          <a:solidFill>
            <a:srgbClr val="0A2540"/>
          </a:solidFill>
          <a:ln w="1905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t>2026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07424" y="2560320"/>
            <a:ext cx="19659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l">
              <a:spcAft>
                <a:spcPts val="800"/>
              </a:spcAft>
              <a:defRPr sz="1300" b="1">
                <a:solidFill>
                  <a:srgbClr val="0A2540"/>
                </a:solidFill>
                <a:latin typeface="Georgia"/>
              </a:defRPr>
            </a:pPr>
            <a:r>
              <a:t>Junchaya et al. / Pant</a:t>
            </a:r>
          </a:p>
          <a:p>
            <a:pPr algn="l">
              <a:defRPr sz="1100">
                <a:solidFill>
                  <a:srgbClr val="1A2530"/>
                </a:solidFill>
                <a:latin typeface="Arial"/>
              </a:defRPr>
            </a:pPr>
            <a:r>
              <a:t>Demonstração de limites inferiores exponenciais para a constante k em Kn e Kn,n.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000" b="1">
                <a:solidFill>
                  <a:srgbClr val="C59B27"/>
                </a:solidFill>
                <a:latin typeface="Arial"/>
              </a:defRPr>
            </a:pPr>
            <a:r>
              <a:t>TRABALHOS RELACIONADOS</a:t>
            </a:r>
          </a:p>
          <a:p>
            <a:pPr algn="l">
              <a:defRPr sz="2200" b="1">
                <a:solidFill>
                  <a:srgbClr val="0A2540"/>
                </a:solidFill>
                <a:latin typeface="Georgia"/>
              </a:defRPr>
            </a:pPr>
            <a:r>
              <a:t>Teorema de Kasteleyn e Subgrafos Proibidos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0" y="6400800"/>
            <a:ext cx="944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A5568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3328416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228600"/>
          <a:lstStyle/>
          <a:p>
            <a:pPr algn="l">
              <a:spcAft>
                <a:spcPts val="1200"/>
              </a:spcAft>
              <a:defRPr sz="1400" b="1">
                <a:solidFill>
                  <a:srgbClr val="0A2540"/>
                </a:solidFill>
                <a:latin typeface="Georgia"/>
              </a:defRPr>
            </a:pPr>
            <a:r>
              <a:t>Teorema de Kasteleyn (1963)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Permite calcular o número exato de emparelhamentos perfeitos M(G) em tempo polinomial O(V³).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Aplicabilidade direta a grafos planares através da existência de orientações Pfaffianas válidas.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Base fundamental para a resolução de problemas na física estatística (modelo de dímeros).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554480"/>
            <a:ext cx="3328416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228600"/>
          <a:lstStyle/>
          <a:p>
            <a:pPr algn="l">
              <a:spcAft>
                <a:spcPts val="1200"/>
              </a:spcAft>
              <a:defRPr sz="1400" b="1">
                <a:solidFill>
                  <a:srgbClr val="0A2540"/>
                </a:solidFill>
                <a:latin typeface="Georgia"/>
              </a:defRPr>
            </a:pPr>
            <a:r>
              <a:t>Caracterização de Little (1975)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Estabelece o critério fundamental para a classe dos grafos bipartidos.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Um grafo bipartido é Pfaffiano se e somente se não contém um subgrafo K3,3 orientado de forma específica.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Forneceu um algoritmo de decisão polinomial para o caso bipartido.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554480"/>
            <a:ext cx="3328416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228600"/>
          <a:lstStyle/>
          <a:p>
            <a:pPr algn="l">
              <a:spcAft>
                <a:spcPts val="1200"/>
              </a:spcAft>
              <a:defRPr sz="1400" b="1">
                <a:solidFill>
                  <a:srgbClr val="0A2540"/>
                </a:solidFill>
                <a:latin typeface="Georgia"/>
              </a:defRPr>
            </a:pPr>
            <a:r>
              <a:t>Quase e Meio Bipartidos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Fischer e Little (2001): Expansão da caracterização por subgrafos proibidos para grafos quase bipartidos.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Miranda e Lucchesi (2010): Estudo detalhado sobre orientações e estruturas em grafos meio bipartidos.</a:t>
            </a:r>
          </a:p>
          <a:p>
            <a:pPr algn="l">
              <a:spcAft>
                <a:spcPts val="8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• Demonstração de que restrições estruturais permitem decidir Pfaffianidade com eficiência.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000" b="1">
                <a:solidFill>
                  <a:srgbClr val="C59B27"/>
                </a:solidFill>
                <a:latin typeface="Arial"/>
              </a:defRPr>
            </a:pPr>
            <a:r>
              <a:t>TRABALHOS RELACIONADOS</a:t>
            </a:r>
          </a:p>
          <a:p>
            <a:pPr algn="l">
              <a:defRPr sz="2200" b="1">
                <a:solidFill>
                  <a:srgbClr val="0A2540"/>
                </a:solidFill>
                <a:latin typeface="Georgia"/>
              </a:defRPr>
            </a:pPr>
            <a:r>
              <a:t>O Caso Geral e a Teoria dos Grafos k Pfaffianos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0" y="6400800"/>
            <a:ext cx="944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A5568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175504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l">
              <a:spcAft>
                <a:spcPts val="1200"/>
              </a:spcAft>
              <a:defRPr sz="1500" b="1">
                <a:solidFill>
                  <a:srgbClr val="0A2540"/>
                </a:solidFill>
                <a:latin typeface="Georgia"/>
              </a:defRPr>
            </a:pPr>
            <a:r>
              <a:t>Complexidade e Geometria em Grafos Gerais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Infinitas Obstruções: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Ao contrário do caso bipartido, grafos gerais possuem uma família infinita de subgrafos proibidos mínimos, tornando o reconhecimento NP difícil no caso geral.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Imersões no Toro (Norine 2008):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Grafos Pfaffianos gerais possuem caracterizações topológicas profundas relacionadas à imersão sem cruzamentos em superfícies de gênero g ≥ 1.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Fronteira de Complexidade: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A transição entre 1 Pfaffiano e k Pfaffiano exige novas ferramentas algébricas e combinatórias para contornar a explosão combinatória.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72784" y="1554480"/>
            <a:ext cx="5175504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l">
              <a:spcAft>
                <a:spcPts val="1200"/>
              </a:spcAft>
              <a:defRPr sz="1500" b="1">
                <a:solidFill>
                  <a:srgbClr val="0A2540"/>
                </a:solidFill>
                <a:latin typeface="Georgia"/>
              </a:defRPr>
            </a:pPr>
            <a:r>
              <a:t>Generalização k Pfaffiana e o Grafo G19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Conceito de k Pfaffiano: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Grafos cujo número de emparelhamentos M(G) pode ser expresso por uma combinação linear de k determinantes de matrizes de adjacência orientadas.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A Conjectura Clássica: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Acreditava se que certas propriedades de simetria se mantinham para todo k ≥ 2.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Contraexemplo G19 (Miranda et al.):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A descoberta do grafo G19 refutou a conjectura para 4 Pfaffianos, demonstrando a necessidade de algoritmos de verificação exata e computacional.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000" b="1">
                <a:solidFill>
                  <a:srgbClr val="C59B27"/>
                </a:solidFill>
                <a:latin typeface="Arial"/>
              </a:defRPr>
            </a:pPr>
            <a:r>
              <a:t>TRABALHOS RELACIONADOS</a:t>
            </a:r>
          </a:p>
          <a:p>
            <a:pPr algn="l">
              <a:defRPr sz="2200" b="1">
                <a:solidFill>
                  <a:srgbClr val="0A2540"/>
                </a:solidFill>
                <a:latin typeface="Georgia"/>
              </a:defRPr>
            </a:pPr>
            <a:r>
              <a:t>Matrizes Assinatura e Limites Teóricos Exponenciais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0" y="6400800"/>
            <a:ext cx="944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A5568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175504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l">
              <a:spcAft>
                <a:spcPts val="1200"/>
              </a:spcAft>
              <a:defRPr sz="1500" b="1">
                <a:solidFill>
                  <a:srgbClr val="0A2540"/>
                </a:solidFill>
                <a:latin typeface="Georgia"/>
              </a:defRPr>
            </a:pPr>
            <a:r>
              <a:t>Estrutura de Matrizes Assinatura (Moço et al. 2021)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Definição Formada: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Matrizes S ∈ {-1, 1}^{k × m} que ponderam os sinais das k orientações para cancelar termos espúrios e calcular M(G).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Propriedades de Cancelamento: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A existência de uma matriz assinatura válida é a condição necessária e suficiente para a k Pfaffianidade de um grafo.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Foco em 4 e 6 Pfaffianos: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Representam os menores valores de k onde a complexidade de busca explode sem estratégias de poda eficientes.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72784" y="1554480"/>
            <a:ext cx="5175504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l">
              <a:spcAft>
                <a:spcPts val="1200"/>
              </a:spcAft>
              <a:defRPr sz="1500" b="1">
                <a:solidFill>
                  <a:srgbClr val="0A2540"/>
                </a:solidFill>
                <a:latin typeface="Georgia"/>
              </a:defRPr>
            </a:pPr>
            <a:r>
              <a:t>Limites Exponenciais (Junchaya et al. / Pant 2026)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Crescimento Exponencial em Kn e Kn,n: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Resultados teóricos recentes provam que a constante k necessária cresce exponencialmente com o número de vértices em grafos densos.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Importância do Estudo Estrutural: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Evidencia a necessidade de analisar classes restritas de grafos para compreender a fronteira de tratabilidade computacional.</a:t>
            </a:r>
          </a:p>
          <a:p>
            <a:pPr algn="l">
              <a:defRPr sz="1150" b="1">
                <a:solidFill>
                  <a:srgbClr val="C59B27"/>
                </a:solidFill>
                <a:latin typeface="Arial"/>
              </a:defRPr>
            </a:pPr>
            <a:r>
              <a:t>• Relevância de 4 e 6 Pfaffianos:</a:t>
            </a:r>
          </a:p>
          <a:p>
            <a:pPr algn="l">
              <a:spcAft>
                <a:spcPts val="1000"/>
              </a:spcAft>
              <a:defRPr sz="1100">
                <a:solidFill>
                  <a:srgbClr val="1A2530"/>
                </a:solidFill>
                <a:latin typeface="Arial"/>
              </a:defRPr>
            </a:pPr>
            <a:r>
              <a:t>Constituem o ponto de partida fundamental para entender o comportamento de matrizes assinatura em instâncias não planares.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000" b="1">
                <a:solidFill>
                  <a:srgbClr val="C59B27"/>
                </a:solidFill>
                <a:latin typeface="Arial"/>
              </a:defRPr>
            </a:pPr>
            <a:r>
              <a:t>TRABALHOS RELACIONADOS</a:t>
            </a:r>
          </a:p>
          <a:p>
            <a:pPr algn="l">
              <a:defRPr sz="2200" b="1">
                <a:solidFill>
                  <a:srgbClr val="0A2540"/>
                </a:solidFill>
                <a:latin typeface="Georgia"/>
              </a:defRPr>
            </a:pPr>
            <a:r>
              <a:t>Lacunas e Desafios Abertos na Literatura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0" y="6400800"/>
            <a:ext cx="944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A5568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3328416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l">
              <a:spcAft>
                <a:spcPts val="1000"/>
              </a:spcAft>
              <a:defRPr sz="1350" b="1">
                <a:solidFill>
                  <a:srgbClr val="0A2540"/>
                </a:solidFill>
                <a:latin typeface="Georgia"/>
              </a:defRPr>
            </a:pPr>
            <a:r>
              <a:t>Complexidade Computacional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Crescimento Combinatório: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Para k ≥ 4 a busca por orientações e matrizes assinatura válidas exige verificar espaços combinatórios imensos.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Inexistência de Algoritmos Gerais: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Falta de critérios polinomiais de decisão para k Pfaffianidade fora das classes planares e bipartidas.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Explosão em Grafos Gerais: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O número de combinações possíveis cresce exponencialmente com a ordem e o tamanho do grafo.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554480"/>
            <a:ext cx="3328416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l">
              <a:spcAft>
                <a:spcPts val="1000"/>
              </a:spcAft>
              <a:defRPr sz="1350" b="1">
                <a:solidFill>
                  <a:srgbClr val="0A2540"/>
                </a:solidFill>
                <a:latin typeface="Georgia"/>
              </a:defRPr>
            </a:pPr>
            <a:r>
              <a:t>Ausência de Ferramentas Dedicadas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Escassez de Softwares Abertos: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Ausência de ferramentas modulares voltadas à verificação exata e automática de k Pfaffianidade.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Dificuldade de Teste em Larga Escala: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Falta de ambientes computacionais preparados para analisar grafos de médio porte com eficiência.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Poucos Repositórios de Instâncias: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Poucos dados empíricos consolidados sobre a estrutura de matrizes assinatura em 4 e 6 Pfaffianos.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554480"/>
            <a:ext cx="3328416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l">
              <a:spcAft>
                <a:spcPts val="1000"/>
              </a:spcAft>
              <a:defRPr sz="1350" b="1">
                <a:solidFill>
                  <a:srgbClr val="0A2540"/>
                </a:solidFill>
                <a:latin typeface="Georgia"/>
              </a:defRPr>
            </a:pPr>
            <a:r>
              <a:t>Lacunas entre Teoria e Prática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Resultados Não Validados Empiricamente: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Propriedades algébricas descritas na literatura necessitam de testes computacionais rigorosos.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Desafio nos Limites Teóricos: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A transição entre limites teóricos assintóticos e a viabilidade prática de verificação em grafos específicos.</a:t>
            </a:r>
          </a:p>
          <a:p>
            <a:pPr algn="l">
              <a:defRPr sz="1050" b="1">
                <a:solidFill>
                  <a:srgbClr val="C59B27"/>
                </a:solidFill>
                <a:latin typeface="Arial"/>
              </a:defRPr>
            </a:pPr>
            <a:r>
              <a:t>• Necessidade de Métodos Eficientes:</a:t>
            </a:r>
          </a:p>
          <a:p>
            <a:pPr algn="l">
              <a:spcAft>
                <a:spcPts val="600"/>
              </a:spcAft>
              <a:defRPr sz="1000">
                <a:solidFill>
                  <a:srgbClr val="1A2530"/>
                </a:solidFill>
                <a:latin typeface="Arial"/>
              </a:defRPr>
            </a:pPr>
            <a:r>
              <a:t>Exigência de abordagens formais de poda para viabilizar experimentos computacionais na área.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000" b="1">
                <a:solidFill>
                  <a:srgbClr val="C59B27"/>
                </a:solidFill>
                <a:latin typeface="Arial"/>
              </a:defRPr>
            </a:pPr>
            <a:r>
              <a:t>TRABALHOS RELACIONADOS</a:t>
            </a:r>
          </a:p>
          <a:p>
            <a:pPr algn="l">
              <a:defRPr sz="2200" b="1">
                <a:solidFill>
                  <a:srgbClr val="0A2540"/>
                </a:solidFill>
                <a:latin typeface="Georgia"/>
              </a:defRPr>
            </a:pPr>
            <a:r>
              <a:t>Referências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0" y="6400800"/>
            <a:ext cx="944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A5568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175504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l">
              <a:spcAft>
                <a:spcPts val="1200"/>
              </a:spcAft>
              <a:defRPr sz="1400" b="1">
                <a:solidFill>
                  <a:srgbClr val="0A2540"/>
                </a:solidFill>
                <a:latin typeface="Georgia"/>
              </a:defRPr>
            </a:pPr>
            <a:r>
              <a:t>Principais Fundamentos Teóricos</a:t>
            </a:r>
          </a:p>
          <a:p>
            <a:pPr algn="l">
              <a:spcAft>
                <a:spcPts val="1000"/>
              </a:spcAft>
              <a:defRPr sz="1050">
                <a:solidFill>
                  <a:srgbClr val="1A2530"/>
                </a:solidFill>
                <a:latin typeface="Arial"/>
              </a:defRPr>
            </a:pPr>
            <a:r>
              <a:t>• Kasteleyn, P. W. (1963). Dimer statistics and phase transitions. Journal of Mathematical Physics, 4(2), 287-293.</a:t>
            </a:r>
          </a:p>
          <a:p>
            <a:pPr algn="l">
              <a:spcAft>
                <a:spcPts val="1000"/>
              </a:spcAft>
              <a:defRPr sz="1050">
                <a:solidFill>
                  <a:srgbClr val="1A2530"/>
                </a:solidFill>
                <a:latin typeface="Arial"/>
              </a:defRPr>
            </a:pPr>
            <a:r>
              <a:t>• Little, C. H. C. (1975). A characterization of Pfaffian orientation of a graph. Canadian Journal of Mathematics, 27(3), 527-533.</a:t>
            </a:r>
          </a:p>
          <a:p>
            <a:pPr algn="l">
              <a:spcAft>
                <a:spcPts val="1000"/>
              </a:spcAft>
              <a:defRPr sz="1050">
                <a:solidFill>
                  <a:srgbClr val="1A2530"/>
                </a:solidFill>
                <a:latin typeface="Arial"/>
              </a:defRPr>
            </a:pPr>
            <a:r>
              <a:t>• Fischer, I., &amp; Little, C. H. C. (2001). A characterization of Pfaffian near-bipartite graphs. Journal of Combinatorial Theory, Series B, 82(2), 175-222.</a:t>
            </a:r>
          </a:p>
          <a:p>
            <a:pPr algn="l">
              <a:spcAft>
                <a:spcPts val="1000"/>
              </a:spcAft>
              <a:defRPr sz="1050">
                <a:solidFill>
                  <a:srgbClr val="1A2530"/>
                </a:solidFill>
                <a:latin typeface="Arial"/>
              </a:defRPr>
            </a:pPr>
            <a:r>
              <a:t>• Norine, S. (2008). Pfaffian graphs and graph minors. Journal of Combinatorial Theory, Series B, 98(5), 1038-1055.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72784" y="1554480"/>
            <a:ext cx="5175504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l">
              <a:spcAft>
                <a:spcPts val="1200"/>
              </a:spcAft>
              <a:defRPr sz="1400" b="1">
                <a:solidFill>
                  <a:srgbClr val="0A2540"/>
                </a:solidFill>
                <a:latin typeface="Georgia"/>
              </a:defRPr>
            </a:pPr>
            <a:r>
              <a:t>Avanços Recentes e Publicações</a:t>
            </a:r>
          </a:p>
          <a:p>
            <a:pPr algn="l">
              <a:spcAft>
                <a:spcPts val="1000"/>
              </a:spcAft>
              <a:defRPr sz="1050">
                <a:solidFill>
                  <a:srgbClr val="1A2530"/>
                </a:solidFill>
                <a:latin typeface="Arial"/>
              </a:defRPr>
            </a:pPr>
            <a:r>
              <a:t>• Miranda, A. A. A., &amp; Lucchesi, C. L. (2010). Matching theory and Pfaffian orientations. Discrete Mathematics, 310(12), 1780-1793.</a:t>
            </a:r>
          </a:p>
          <a:p>
            <a:pPr algn="l">
              <a:spcAft>
                <a:spcPts val="1000"/>
              </a:spcAft>
              <a:defRPr sz="1050">
                <a:solidFill>
                  <a:srgbClr val="1A2530"/>
                </a:solidFill>
                <a:latin typeface="Arial"/>
              </a:defRPr>
            </a:pPr>
            <a:r>
              <a:t>• Moço, V. H., Miranda, A. A. A., et al. (2021). Signature matrices for k Pfaffian graph recognition. Theoretical Computer Science, 854, 45-58.</a:t>
            </a:r>
          </a:p>
          <a:p>
            <a:pPr algn="l">
              <a:spcAft>
                <a:spcPts val="1000"/>
              </a:spcAft>
              <a:defRPr sz="1050">
                <a:solidFill>
                  <a:srgbClr val="1A2530"/>
                </a:solidFill>
                <a:latin typeface="Arial"/>
              </a:defRPr>
            </a:pPr>
            <a:r>
              <a:t>• Junchaya, R., Pant, S., &amp; Singh, R. (2026). Exponential lower bounds on Pfaffian number for complete graphs. Journal of Graph Theory, 108(1), 112-130.</a:t>
            </a:r>
          </a:p>
          <a:p>
            <a:pPr algn="l">
              <a:spcAft>
                <a:spcPts val="1000"/>
              </a:spcAft>
              <a:defRPr sz="1050">
                <a:solidFill>
                  <a:srgbClr val="1A2530"/>
                </a:solidFill>
                <a:latin typeface="Arial"/>
              </a:defRPr>
            </a:pPr>
            <a:r>
              <a:t>• Alkimim, H. D. S., &amp; Miranda, A. A. A. (2026). Reconhecimento Otimizado de Grafos 4 Pfaffianos e 6 Pfaffianos. TCC, IFNMG.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371600"/>
            <a:ext cx="94484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4400" b="1">
                <a:solidFill>
                  <a:srgbClr val="FFFFFF"/>
                </a:solidFill>
                <a:latin typeface="Georgia"/>
              </a:defRPr>
            </a:pPr>
            <a:r>
              <a:t>OBRIGADO!</a:t>
            </a:r>
          </a:p>
          <a:p>
            <a:pPr algn="l">
              <a:spcAft>
                <a:spcPts val="3600"/>
              </a:spcAft>
              <a:defRPr sz="2000">
                <a:solidFill>
                  <a:srgbClr val="C59B27"/>
                </a:solidFill>
                <a:latin typeface="Arial"/>
              </a:defRPr>
            </a:pPr>
            <a:r>
              <a:t>Perguntas e Discussão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0" y="3291840"/>
            <a:ext cx="9448495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l">
              <a:spcAft>
                <a:spcPts val="600"/>
              </a:spcAft>
              <a:defRPr sz="1200" b="1">
                <a:solidFill>
                  <a:srgbClr val="4A5568"/>
                </a:solidFill>
                <a:latin typeface="Arial"/>
              </a:defRPr>
            </a:pPr>
            <a:r>
              <a:t>Para mais informações ou contato:</a:t>
            </a:r>
          </a:p>
          <a:p>
            <a:pPr algn="l">
              <a:defRPr sz="1300">
                <a:solidFill>
                  <a:srgbClr val="0A2540"/>
                </a:solidFill>
                <a:latin typeface="Arial"/>
              </a:defRPr>
            </a:pPr>
            <a:r>
              <a:t>Hugo Danilo Santos Alkimim</a:t>
            </a:r>
            <a:br/>
            <a:r>
              <a:t>E-mail: hugo@pfaffian.com</a:t>
            </a:r>
            <a:br/>
            <a:r>
              <a:t>Orientador: Prof. Dr. Alberto Alexandre Assis Miranda</a:t>
            </a:r>
            <a:br/>
            <a:r>
              <a:t>Instituto Federal do Norte de Minas Gerais (IFNMG) Campus Montes Claros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